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60" r:id="rId4"/>
    <p:sldId id="320" r:id="rId5"/>
    <p:sldId id="439" r:id="rId6"/>
    <p:sldId id="762" r:id="rId7"/>
    <p:sldId id="725" r:id="rId8"/>
    <p:sldId id="726" r:id="rId9"/>
    <p:sldId id="743" r:id="rId10"/>
    <p:sldId id="744" r:id="rId11"/>
    <p:sldId id="745" r:id="rId12"/>
    <p:sldId id="753" r:id="rId13"/>
    <p:sldId id="754" r:id="rId14"/>
    <p:sldId id="755" r:id="rId15"/>
    <p:sldId id="756" r:id="rId16"/>
    <p:sldId id="708" r:id="rId17"/>
    <p:sldId id="761" r:id="rId18"/>
    <p:sldId id="759" r:id="rId19"/>
    <p:sldId id="710" r:id="rId20"/>
    <p:sldId id="711" r:id="rId21"/>
    <p:sldId id="714" r:id="rId22"/>
    <p:sldId id="735" r:id="rId23"/>
    <p:sldId id="757" r:id="rId24"/>
    <p:sldId id="720" r:id="rId25"/>
    <p:sldId id="723" r:id="rId26"/>
    <p:sldId id="722" r:id="rId27"/>
    <p:sldId id="724" r:id="rId28"/>
    <p:sldId id="728" r:id="rId29"/>
    <p:sldId id="729" r:id="rId30"/>
    <p:sldId id="730" r:id="rId31"/>
    <p:sldId id="733" r:id="rId32"/>
    <p:sldId id="752" r:id="rId33"/>
    <p:sldId id="734" r:id="rId34"/>
    <p:sldId id="709" r:id="rId35"/>
    <p:sldId id="368" r:id="rId36"/>
    <p:sldId id="298" r:id="rId37"/>
    <p:sldId id="29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22" d="100"/>
          <a:sy n="122" d="100"/>
        </p:scale>
        <p:origin x="11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32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2400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11 -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Old-style IP addresses are in this form: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</a:p>
          <a:p>
            <a:r>
              <a:rPr lang="en-US" dirty="0"/>
              <a:t>4 numbers between 0 and 255, separated by dots</a:t>
            </a:r>
          </a:p>
          <a:p>
            <a:r>
              <a:rPr lang="en-US" dirty="0"/>
              <a:t>That’s a total of 256</a:t>
            </a:r>
            <a:r>
              <a:rPr lang="en-US" baseline="30000" dirty="0"/>
              <a:t>4</a:t>
            </a:r>
            <a:r>
              <a:rPr lang="en-US" dirty="0"/>
              <a:t> = 4,294,967,296 addresses</a:t>
            </a:r>
          </a:p>
          <a:p>
            <a:r>
              <a:rPr lang="en-US" dirty="0"/>
              <a:t>But there are 8 billion people on earth …</a:t>
            </a:r>
          </a:p>
        </p:txBody>
      </p:sp>
    </p:spTree>
    <p:extLst>
      <p:ext uri="{BB962C8B-B14F-4D97-AF65-F5344CB8AC3E}">
        <p14:creationId xmlns:p14="http://schemas.microsoft.com/office/powerpoint/2010/main" val="12396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y\AppData\Local\Microsoft\Windows\Temporary Internet Files\Content.IE5\72PNOLNN\MPj0433133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5638800" y="1667256"/>
            <a:ext cx="6400800" cy="511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IPv6 are the new IP addresses that are beginning to be used by modern hardware</a:t>
            </a:r>
          </a:p>
          <a:p>
            <a:pPr lvl="1"/>
            <a:r>
              <a:rPr lang="en-US" dirty="0"/>
              <a:t>8 groups of 4 hexadecimal digits each</a:t>
            </a:r>
          </a:p>
          <a:p>
            <a:pPr lvl="1"/>
            <a:r>
              <a:rPr lang="en-US" sz="2600" b="1" dirty="0">
                <a:latin typeface="Courier New" pitchFamily="49" charset="0"/>
                <a:cs typeface="Courier New" pitchFamily="49" charset="0"/>
              </a:rPr>
              <a:t>2001:0db8:85a3:0000:0000:8a2e:0370:7334</a:t>
            </a:r>
          </a:p>
          <a:p>
            <a:pPr lvl="1"/>
            <a:r>
              <a:rPr lang="en-US" dirty="0"/>
              <a:t>1 hexadecimal digit has 16 possibilities</a:t>
            </a:r>
          </a:p>
          <a:p>
            <a:pPr lvl="1"/>
            <a:r>
              <a:rPr lang="en-US" dirty="0"/>
              <a:t>How many different addresses is this?</a:t>
            </a:r>
          </a:p>
          <a:p>
            <a:pPr lvl="1"/>
            <a:r>
              <a:rPr lang="en-US" dirty="0"/>
              <a:t>16</a:t>
            </a:r>
            <a:r>
              <a:rPr lang="en-US" baseline="30000" dirty="0"/>
              <a:t>32</a:t>
            </a:r>
            <a:r>
              <a:rPr lang="en-US" dirty="0"/>
              <a:t> = 2</a:t>
            </a:r>
            <a:r>
              <a:rPr lang="en-US" baseline="30000" dirty="0"/>
              <a:t>128</a:t>
            </a:r>
            <a:r>
              <a:rPr lang="en-US" dirty="0"/>
              <a:t> ≈ 3.4×10</a:t>
            </a:r>
            <a:r>
              <a:rPr lang="en-US" baseline="30000" dirty="0"/>
              <a:t>38</a:t>
            </a:r>
            <a:r>
              <a:rPr lang="en-US" dirty="0"/>
              <a:t> is enough to have 500 trillion addresses for every cell of every person’s body on Earth</a:t>
            </a:r>
          </a:p>
          <a:p>
            <a:pPr lvl="1"/>
            <a:r>
              <a:rPr lang="en-US" dirty="0"/>
              <a:t>Will it be enough?!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Netcat</a:t>
            </a:r>
            <a:r>
              <a:rPr lang="en-US" dirty="0"/>
              <a:t>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) is a very useful tool for testing networking</a:t>
            </a:r>
          </a:p>
          <a:p>
            <a:r>
              <a:rPr lang="en-US" dirty="0"/>
              <a:t>It allows you to interact with network communications through </a:t>
            </a:r>
            <a:r>
              <a:rPr lang="en-US" dirty="0" err="1"/>
              <a:t>stdin</a:t>
            </a:r>
            <a:r>
              <a:rPr lang="en-US" dirty="0"/>
              <a:t> and </a:t>
            </a:r>
            <a:r>
              <a:rPr lang="en-US" dirty="0" err="1"/>
              <a:t>stdout</a:t>
            </a:r>
            <a:endParaRPr lang="en-US" dirty="0"/>
          </a:p>
          <a:p>
            <a:r>
              <a:rPr lang="en-US" dirty="0"/>
              <a:t>You can run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as either a client or a server</a:t>
            </a:r>
          </a:p>
        </p:txBody>
      </p:sp>
    </p:spTree>
    <p:extLst>
      <p:ext uri="{BB962C8B-B14F-4D97-AF65-F5344CB8AC3E}">
        <p14:creationId xmlns:p14="http://schemas.microsoft.com/office/powerpoint/2010/main" val="24769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as a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run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as a client, connecting to some waiting server: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Then, we can type in a command that server is expecting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should see the webpage response from Google</a:t>
            </a:r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590800"/>
            <a:ext cx="109728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nc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google.com 80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016008"/>
            <a:ext cx="109728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GET / HTTP/1.0</a:t>
            </a:r>
          </a:p>
        </p:txBody>
      </p:sp>
    </p:spTree>
    <p:extLst>
      <p:ext uri="{BB962C8B-B14F-4D97-AF65-F5344CB8AC3E}">
        <p14:creationId xmlns:p14="http://schemas.microsoft.com/office/powerpoint/2010/main" val="24201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as a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Alternatively, we can use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as a server to see what a client does when it tries to connect</a:t>
            </a:r>
          </a:p>
          <a:p>
            <a:pPr lvl="1"/>
            <a:r>
              <a:rPr lang="en-US" dirty="0"/>
              <a:t>Which can be useful when trying to understand HTTP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Now, we can type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127.0.0.1:30000</a:t>
            </a:r>
            <a:r>
              <a:rPr lang="en-US" dirty="0"/>
              <a:t> into the address bar of a web browser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127.0.0.1</a:t>
            </a:r>
            <a:r>
              <a:rPr lang="en-US" dirty="0"/>
              <a:t> is a the special loopback IP address that means "this computer"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30000</a:t>
            </a:r>
            <a:r>
              <a:rPr lang="en-US" dirty="0"/>
              <a:t> is the port that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is listening on (in this case)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352800"/>
            <a:ext cx="109728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nc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–l 30000</a:t>
            </a:r>
          </a:p>
        </p:txBody>
      </p:sp>
    </p:spTree>
    <p:extLst>
      <p:ext uri="{BB962C8B-B14F-4D97-AF65-F5344CB8AC3E}">
        <p14:creationId xmlns:p14="http://schemas.microsoft.com/office/powerpoint/2010/main" val="25659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as both!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even use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as both a client and a server just for the hell of it</a:t>
            </a:r>
          </a:p>
          <a:p>
            <a:r>
              <a:rPr lang="en-US" dirty="0"/>
              <a:t>In one terminal, start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as a server: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another terminal, connect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as a client to that server: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Now, send stuff back and forth!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478396"/>
            <a:ext cx="109728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nc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–l 50000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029200"/>
            <a:ext cx="109728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nc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127.0.0.1 50000</a:t>
            </a:r>
          </a:p>
        </p:txBody>
      </p:sp>
    </p:spTree>
    <p:extLst>
      <p:ext uri="{BB962C8B-B14F-4D97-AF65-F5344CB8AC3E}">
        <p14:creationId xmlns:p14="http://schemas.microsoft.com/office/powerpoint/2010/main" val="4242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0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75192"/>
            <a:ext cx="75438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Sockets are the most basic way to send data over a network in C</a:t>
            </a:r>
          </a:p>
          <a:p>
            <a:r>
              <a:rPr lang="en-US" dirty="0"/>
              <a:t>A socket is one end of a two-way communication link between two programs</a:t>
            </a:r>
          </a:p>
          <a:p>
            <a:pPr lvl="1"/>
            <a:r>
              <a:rPr lang="en-US" dirty="0"/>
              <a:t>Just like you can plug a phone into a socket in your wall (if you are living in 1980)</a:t>
            </a:r>
          </a:p>
          <a:p>
            <a:pPr lvl="1"/>
            <a:r>
              <a:rPr lang="en-US" dirty="0"/>
              <a:t>Both programs have to have a socket</a:t>
            </a:r>
          </a:p>
          <a:p>
            <a:pPr lvl="1"/>
            <a:r>
              <a:rPr lang="en-US" dirty="0"/>
              <a:t>And those sockets have to be connected to each other</a:t>
            </a:r>
          </a:p>
          <a:p>
            <a:r>
              <a:rPr lang="en-US" dirty="0"/>
              <a:t>Sockets can be used to communicate within a computer, but we'll focus on Internet sockets</a:t>
            </a:r>
          </a:p>
          <a:p>
            <a:endParaRPr lang="en-US" dirty="0"/>
          </a:p>
        </p:txBody>
      </p:sp>
      <p:pic>
        <p:nvPicPr>
          <p:cNvPr id="1026" name="Picture 2" descr="C:\Users\wittmanb\AppData\Local\Microsoft\Windows\Temporary Internet Files\Content.IE5\JOP3C5X1\MP9003165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743200"/>
            <a:ext cx="3657600" cy="2535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a lot of includes you'll need to get your socket programming code working correctly</a:t>
            </a:r>
          </a:p>
          <a:p>
            <a:r>
              <a:rPr lang="en-US" dirty="0"/>
              <a:t>You should always add the following: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netinet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in.h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netdb.h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#include &lt;sys/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socket.h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#include &lt;sys/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types.h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arpa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inet.h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unistd.h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4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socket()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33302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you want to create a socket, you can call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socket()</a:t>
            </a:r>
            <a:r>
              <a:rPr lang="en-US" dirty="0"/>
              <a:t> function</a:t>
            </a:r>
          </a:p>
          <a:p>
            <a:r>
              <a:rPr lang="en-US" dirty="0"/>
              <a:t>The function takes a communication domain</a:t>
            </a:r>
          </a:p>
          <a:p>
            <a:pPr lvl="1"/>
            <a:r>
              <a:rPr lang="en-US" dirty="0"/>
              <a:t>Will always be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AF_INET</a:t>
            </a:r>
            <a:r>
              <a:rPr lang="en-US" dirty="0"/>
              <a:t> for IPv4 Internet communication</a:t>
            </a:r>
          </a:p>
          <a:p>
            <a:r>
              <a:rPr lang="en-US" dirty="0"/>
              <a:t>It takes a type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SOCK_STREAM</a:t>
            </a:r>
            <a:r>
              <a:rPr lang="en-US" dirty="0"/>
              <a:t> usually means TCP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SOCK_DGRAM</a:t>
            </a:r>
            <a:r>
              <a:rPr lang="en-US" dirty="0"/>
              <a:t> usually means UDP</a:t>
            </a:r>
          </a:p>
          <a:p>
            <a:r>
              <a:rPr lang="en-US" dirty="0"/>
              <a:t>It takes a protocol</a:t>
            </a:r>
          </a:p>
          <a:p>
            <a:pPr lvl="1"/>
            <a:r>
              <a:rPr lang="en-US" dirty="0"/>
              <a:t>Which will always be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 for us</a:t>
            </a:r>
          </a:p>
          <a:p>
            <a:r>
              <a:rPr lang="en-US" dirty="0"/>
              <a:t>It returns a file descriptor (an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105400"/>
            <a:ext cx="109728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sockFD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socket(AF_INET, SOCK_STREAM, 0);</a:t>
            </a:r>
          </a:p>
        </p:txBody>
      </p:sp>
    </p:spTree>
    <p:extLst>
      <p:ext uri="{BB962C8B-B14F-4D97-AF65-F5344CB8AC3E}">
        <p14:creationId xmlns:p14="http://schemas.microsoft.com/office/powerpoint/2010/main" val="4465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Low-level file I/O</a:t>
            </a:r>
          </a:p>
          <a:p>
            <a:r>
              <a:rPr lang="en-US" dirty="0"/>
              <a:t>Networking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you've got a socket…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are you going to do with it?</a:t>
            </a:r>
          </a:p>
          <a:p>
            <a:r>
              <a:rPr lang="en-US" dirty="0"/>
              <a:t>By themselves, they aren't useful</a:t>
            </a:r>
          </a:p>
          <a:p>
            <a:r>
              <a:rPr lang="en-US" dirty="0"/>
              <a:t>You need to connect them together</a:t>
            </a:r>
          </a:p>
          <a:p>
            <a:r>
              <a:rPr lang="en-US" dirty="0"/>
              <a:t>We're going to be interested in the following functions to work with sockets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bind()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listen()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accept()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connect()</a:t>
            </a:r>
          </a:p>
          <a:p>
            <a:r>
              <a:rPr lang="en-US" dirty="0"/>
              <a:t>And we can also use functions from low-level file I/O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read()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write()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close()</a:t>
            </a:r>
          </a:p>
          <a:p>
            <a:pPr lvl="1"/>
            <a:r>
              <a:rPr lang="en-US" dirty="0"/>
              <a:t>Note that different functions are needed to read and write in UDP, but we'll just be doing TCP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819400" y="4191000"/>
            <a:ext cx="6553200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4" idx="2"/>
            <a:endCxn id="5" idx="0"/>
          </p:cNvCxnSpPr>
          <p:nvPr/>
        </p:nvCxnSpPr>
        <p:spPr>
          <a:xfrm flipH="1">
            <a:off x="3742872" y="161544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733801" y="23622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42872" y="306324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33801" y="382524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33800" y="56388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8458200" y="56388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  <a:endCxn id="15" idx="1"/>
          </p:cNvCxnSpPr>
          <p:nvPr/>
        </p:nvCxnSpPr>
        <p:spPr>
          <a:xfrm>
            <a:off x="4477657" y="528828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1"/>
            <a:endCxn id="8" idx="3"/>
          </p:cNvCxnSpPr>
          <p:nvPr/>
        </p:nvCxnSpPr>
        <p:spPr>
          <a:xfrm flipH="1">
            <a:off x="4477657" y="452628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4" idx="0"/>
          </p:cNvCxnSpPr>
          <p:nvPr/>
        </p:nvCxnSpPr>
        <p:spPr>
          <a:xfrm>
            <a:off x="8458200" y="1615440"/>
            <a:ext cx="0" cy="1813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1"/>
            <a:endCxn id="7" idx="3"/>
          </p:cNvCxnSpPr>
          <p:nvPr/>
        </p:nvCxnSpPr>
        <p:spPr>
          <a:xfrm flipH="1">
            <a:off x="4495800" y="362712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</p:cNvCxnSpPr>
          <p:nvPr/>
        </p:nvCxnSpPr>
        <p:spPr>
          <a:xfrm>
            <a:off x="8458200" y="3825240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89944" y="1219200"/>
            <a:ext cx="1505857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socket()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9943" y="1981200"/>
            <a:ext cx="1505857" cy="3962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bind()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9943" y="2705100"/>
            <a:ext cx="1505857" cy="396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listen()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9943" y="3429000"/>
            <a:ext cx="1505857" cy="3962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accept()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1800" y="4328160"/>
            <a:ext cx="1505857" cy="396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read()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5090160"/>
            <a:ext cx="1505857" cy="396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write()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71800" y="6004560"/>
            <a:ext cx="1505857" cy="396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96200" y="1219200"/>
            <a:ext cx="1524000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socket()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96200" y="3429000"/>
            <a:ext cx="1524000" cy="3962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connect()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78057" y="5090160"/>
            <a:ext cx="1524000" cy="396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read()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78057" y="4328160"/>
            <a:ext cx="1524000" cy="396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write()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78057" y="6004560"/>
            <a:ext cx="1524000" cy="396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53000" y="4724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Repeat until done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67000" y="457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Server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91400" y="457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221605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177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We'll start with the client, since the code is simpler</a:t>
            </a:r>
          </a:p>
          <a:p>
            <a:r>
              <a:rPr lang="en-US" dirty="0"/>
              <a:t>Assuming that a server is waiting for us to connect to it, we can do so with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connect()</a:t>
            </a:r>
            <a:r>
              <a:rPr lang="en-US" dirty="0"/>
              <a:t> function</a:t>
            </a:r>
          </a:p>
          <a:p>
            <a:r>
              <a:rPr lang="en-US" dirty="0"/>
              <a:t>It takes</a:t>
            </a:r>
          </a:p>
          <a:p>
            <a:pPr lvl="1"/>
            <a:r>
              <a:rPr lang="en-US" dirty="0"/>
              <a:t>A socket file descriptor</a:t>
            </a:r>
          </a:p>
          <a:p>
            <a:pPr lvl="1"/>
            <a:r>
              <a:rPr lang="en-US" dirty="0"/>
              <a:t>A pointer to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dirty="0"/>
              <a:t> structure</a:t>
            </a:r>
          </a:p>
          <a:p>
            <a:pPr lvl="1"/>
            <a:r>
              <a:rPr lang="en-US" dirty="0"/>
              <a:t>The size of 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dirty="0"/>
              <a:t> structure</a:t>
            </a:r>
          </a:p>
          <a:p>
            <a:r>
              <a:rPr lang="en-US" dirty="0"/>
              <a:t>It returns -1 if it fails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105400"/>
            <a:ext cx="109728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connect(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sockFD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*) &amp;address, 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(address));</a:t>
            </a:r>
          </a:p>
        </p:txBody>
      </p:sp>
    </p:spTree>
    <p:extLst>
      <p:ext uri="{BB962C8B-B14F-4D97-AF65-F5344CB8AC3E}">
        <p14:creationId xmlns:p14="http://schemas.microsoft.com/office/powerpoint/2010/main" val="35406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an address for a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21872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fill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sockaddr_in</a:t>
            </a:r>
            <a:r>
              <a:rPr lang="en-US" dirty="0"/>
              <a:t> structure with</a:t>
            </a:r>
          </a:p>
          <a:p>
            <a:pPr lvl="1"/>
            <a:r>
              <a:rPr lang="en-US" dirty="0"/>
              <a:t>The communication domain</a:t>
            </a:r>
          </a:p>
          <a:p>
            <a:pPr lvl="1"/>
            <a:r>
              <a:rPr lang="en-US" dirty="0"/>
              <a:t>The correct endian port</a:t>
            </a:r>
          </a:p>
          <a:p>
            <a:pPr lvl="1"/>
            <a:r>
              <a:rPr lang="en-US" dirty="0"/>
              <a:t>The translated IP address</a:t>
            </a:r>
          </a:p>
          <a:p>
            <a:r>
              <a:rPr lang="en-US" dirty="0"/>
              <a:t>We fill it with zeroes first, just in case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886200"/>
            <a:ext cx="10972800" cy="2743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sockaddr_in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address;</a:t>
            </a: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(&amp;address, 0,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(address)); </a:t>
            </a: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address.sin_family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AF_INET;</a:t>
            </a: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address.sin_port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htons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(80);</a:t>
            </a: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inet_pton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(AF_INET,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"173.194.43.0"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&amp;(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address.sin_addr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25509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34064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Once you've created your socket, set up your port and address, and called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connect()</a:t>
            </a:r>
            <a:r>
              <a:rPr lang="en-US" dirty="0"/>
              <a:t>, you can send data</a:t>
            </a:r>
          </a:p>
          <a:p>
            <a:pPr lvl="1"/>
            <a:r>
              <a:rPr lang="en-US" dirty="0"/>
              <a:t>Assuming there were no errors</a:t>
            </a:r>
          </a:p>
          <a:p>
            <a:pPr lvl="1"/>
            <a:r>
              <a:rPr lang="en-US" dirty="0"/>
              <a:t>Sending is just like writing to a file</a:t>
            </a:r>
          </a:p>
          <a:p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write()</a:t>
            </a:r>
            <a:r>
              <a:rPr lang="en-US" dirty="0"/>
              <a:t> function takes</a:t>
            </a:r>
          </a:p>
          <a:p>
            <a:pPr lvl="1"/>
            <a:r>
              <a:rPr lang="en-US" dirty="0"/>
              <a:t>The socket file descriptor</a:t>
            </a:r>
          </a:p>
          <a:p>
            <a:pPr lvl="1"/>
            <a:r>
              <a:rPr lang="en-US" dirty="0"/>
              <a:t>A pointer to the data you want to send</a:t>
            </a:r>
          </a:p>
          <a:p>
            <a:pPr lvl="1"/>
            <a:r>
              <a:rPr lang="en-US" dirty="0"/>
              <a:t>The number of bytes you want to send</a:t>
            </a:r>
          </a:p>
          <a:p>
            <a:r>
              <a:rPr lang="en-US" dirty="0"/>
              <a:t>It returns the number of bytes sent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181600"/>
            <a:ext cx="109728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* message =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"Flip mode is the squad!"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write(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socketFD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message,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(message)+1);</a:t>
            </a:r>
          </a:p>
        </p:txBody>
      </p:sp>
    </p:spTree>
    <p:extLst>
      <p:ext uri="{BB962C8B-B14F-4D97-AF65-F5344CB8AC3E}">
        <p14:creationId xmlns:p14="http://schemas.microsoft.com/office/powerpoint/2010/main" val="33086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34064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Or, once you're connected, you can also receive data</a:t>
            </a:r>
          </a:p>
          <a:p>
            <a:pPr lvl="1"/>
            <a:r>
              <a:rPr lang="en-US" dirty="0"/>
              <a:t>Receiving is just like reading from a file</a:t>
            </a:r>
          </a:p>
          <a:p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read()</a:t>
            </a:r>
            <a:r>
              <a:rPr lang="en-US" dirty="0"/>
              <a:t> function takes</a:t>
            </a:r>
          </a:p>
          <a:p>
            <a:pPr lvl="1"/>
            <a:r>
              <a:rPr lang="en-US" dirty="0"/>
              <a:t>The socket file descriptor</a:t>
            </a:r>
          </a:p>
          <a:p>
            <a:pPr lvl="1"/>
            <a:r>
              <a:rPr lang="en-US" dirty="0"/>
              <a:t>A pointer to the data you want to receive</a:t>
            </a:r>
          </a:p>
          <a:p>
            <a:pPr lvl="1"/>
            <a:r>
              <a:rPr lang="en-US" dirty="0"/>
              <a:t>The size of your buffer</a:t>
            </a:r>
          </a:p>
          <a:p>
            <a:r>
              <a:rPr lang="en-US" dirty="0"/>
              <a:t>It returns the number of bytes received, 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 if the connection is closed, or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-1</a:t>
            </a:r>
            <a:r>
              <a:rPr lang="en-US" dirty="0"/>
              <a:t> if there was an error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181600"/>
            <a:ext cx="109728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message[100];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read(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socketFD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message, 100);</a:t>
            </a:r>
          </a:p>
        </p:txBody>
      </p:sp>
    </p:spTree>
    <p:extLst>
      <p:ext uri="{BB962C8B-B14F-4D97-AF65-F5344CB8AC3E}">
        <p14:creationId xmlns:p14="http://schemas.microsoft.com/office/powerpoint/2010/main" val="322778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Sending and receiving are the same on servers, but setting up the socket is more complex</a:t>
            </a:r>
          </a:p>
          <a:p>
            <a:r>
              <a:rPr lang="en-US" dirty="0"/>
              <a:t>Steps: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Create a socket in the same way as a client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Bind the socket to a port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Set up the socket to listen for incoming connections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Accept a connection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1872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Binding attaches a socket to a particular port at a particular IP address</a:t>
            </a:r>
          </a:p>
          <a:p>
            <a:pPr lvl="1"/>
            <a:r>
              <a:rPr lang="en-US" dirty="0"/>
              <a:t>You can give it a flag that automatically uses your local IP address, but it could be an issue if you have multiple IPs that refer to the same host</a:t>
            </a:r>
          </a:p>
          <a:p>
            <a:r>
              <a:rPr lang="en-US" dirty="0"/>
              <a:t>Use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bind()</a:t>
            </a:r>
            <a:r>
              <a:rPr lang="en-US" dirty="0"/>
              <a:t> function, which takes</a:t>
            </a:r>
          </a:p>
          <a:p>
            <a:pPr lvl="1"/>
            <a:r>
              <a:rPr lang="en-US" dirty="0"/>
              <a:t>A socket file descriptor</a:t>
            </a:r>
          </a:p>
          <a:p>
            <a:pPr lvl="1"/>
            <a:r>
              <a:rPr lang="en-US" dirty="0"/>
              <a:t>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/>
              <a:t> pointer (which will be a 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dirty="0"/>
              <a:t> pointer for us) giving the IP address and port</a:t>
            </a:r>
          </a:p>
          <a:p>
            <a:pPr lvl="1"/>
            <a:r>
              <a:rPr lang="en-US" dirty="0"/>
              <a:t>The length of the address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886200"/>
            <a:ext cx="10972800" cy="2667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3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sockaddr_in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address;</a:t>
            </a:r>
          </a:p>
          <a:p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(&amp;address, 0, </a:t>
            </a:r>
            <a:r>
              <a:rPr lang="en-US" sz="23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(address));</a:t>
            </a:r>
          </a:p>
          <a:p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address.sin_family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= AF_INET;</a:t>
            </a:r>
          </a:p>
          <a:p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address.sin_port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htons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(80);</a:t>
            </a:r>
          </a:p>
          <a:p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address.sin_addr.s_addr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= INADDR_ANY;</a:t>
            </a:r>
          </a:p>
          <a:p>
            <a:r>
              <a:rPr lang="en-US" sz="2300" b="1" dirty="0">
                <a:latin typeface="Courier New" pitchFamily="49" charset="0"/>
                <a:cs typeface="Courier New" pitchFamily="49" charset="0"/>
              </a:rPr>
              <a:t>bind(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socketFD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23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300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*)&amp;address, </a:t>
            </a:r>
            <a:r>
              <a:rPr lang="en-US" sz="23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300" b="1" dirty="0">
                <a:latin typeface="Courier New" pitchFamily="49" charset="0"/>
                <a:cs typeface="Courier New" pitchFamily="49" charset="0"/>
              </a:rPr>
              <a:t>(address));</a:t>
            </a:r>
          </a:p>
        </p:txBody>
      </p:sp>
    </p:spTree>
    <p:extLst>
      <p:ext uri="{BB962C8B-B14F-4D97-AF65-F5344CB8AC3E}">
        <p14:creationId xmlns:p14="http://schemas.microsoft.com/office/powerpoint/2010/main" val="1398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7112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After a server has bound a socket to an IP address and a port, it can listen on that port for incoming connections</a:t>
            </a:r>
          </a:p>
          <a:p>
            <a:r>
              <a:rPr lang="en-US" dirty="0"/>
              <a:t>To set up listening, call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listen()</a:t>
            </a:r>
            <a:r>
              <a:rPr lang="en-US" dirty="0"/>
              <a:t> function</a:t>
            </a:r>
          </a:p>
          <a:p>
            <a:r>
              <a:rPr lang="en-US" dirty="0"/>
              <a:t>It takes</a:t>
            </a:r>
          </a:p>
          <a:p>
            <a:pPr lvl="1"/>
            <a:r>
              <a:rPr lang="en-US" dirty="0"/>
              <a:t>A socket file descriptor</a:t>
            </a:r>
          </a:p>
          <a:p>
            <a:pPr lvl="1"/>
            <a:r>
              <a:rPr lang="en-US" dirty="0"/>
              <a:t>The size of the queue that can be waiting to connect</a:t>
            </a:r>
          </a:p>
          <a:p>
            <a:r>
              <a:rPr lang="en-US" dirty="0"/>
              <a:t>You can have many computers waiting to connect and handle them one at a time</a:t>
            </a:r>
          </a:p>
          <a:p>
            <a:r>
              <a:rPr lang="en-US" dirty="0"/>
              <a:t>For our purpose, a queue of size 1 often makes sense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486400"/>
            <a:ext cx="109728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listen(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socketFD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1);</a:t>
            </a:r>
          </a:p>
        </p:txBody>
      </p:sp>
    </p:spTree>
    <p:extLst>
      <p:ext uri="{BB962C8B-B14F-4D97-AF65-F5344CB8AC3E}">
        <p14:creationId xmlns:p14="http://schemas.microsoft.com/office/powerpoint/2010/main" val="31399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8730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Listening only sets up the socket for listening</a:t>
            </a:r>
          </a:p>
          <a:p>
            <a:r>
              <a:rPr lang="en-US" dirty="0"/>
              <a:t>To actually make a connection with a client, the server has to call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accept()</a:t>
            </a:r>
          </a:p>
          <a:p>
            <a:r>
              <a:rPr lang="en-US" dirty="0"/>
              <a:t>It is a blocking call, so the server will wait until a client tries to connect</a:t>
            </a:r>
          </a:p>
          <a:p>
            <a:r>
              <a:rPr lang="en-US" dirty="0"/>
              <a:t>It takes</a:t>
            </a:r>
          </a:p>
          <a:p>
            <a:pPr lvl="1"/>
            <a:r>
              <a:rPr lang="en-US" dirty="0"/>
              <a:t>A socket file descriptor</a:t>
            </a:r>
          </a:p>
          <a:p>
            <a:pPr lvl="1"/>
            <a:r>
              <a:rPr lang="en-US" dirty="0"/>
              <a:t>A pointer to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dirty="0"/>
              <a:t> structure that will be filled in with the address of the person connecting to you</a:t>
            </a:r>
          </a:p>
          <a:p>
            <a:pPr lvl="1"/>
            <a:r>
              <a:rPr lang="en-US" dirty="0"/>
              <a:t>A pointer to the length of the structure</a:t>
            </a:r>
          </a:p>
          <a:p>
            <a:r>
              <a:rPr lang="en-US" dirty="0"/>
              <a:t>It returns a file descriptor for the client socket</a:t>
            </a:r>
          </a:p>
          <a:p>
            <a:r>
              <a:rPr lang="en-US" dirty="0"/>
              <a:t>We will usually use a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sockaddr_storage</a:t>
            </a:r>
            <a:r>
              <a:rPr lang="en-US" dirty="0"/>
              <a:t>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495800"/>
            <a:ext cx="10972800" cy="1828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sockaddr_storage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otherAddress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socklen_t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otherSize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otherAddress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otherSocket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= accept(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socketFD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(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*) &amp;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otherAddress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otherSize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464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setsockopt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3558809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setsockopt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function allows us to set a few options on a socket</a:t>
            </a:r>
          </a:p>
          <a:p>
            <a:r>
              <a:rPr lang="en-US" dirty="0"/>
              <a:t>The only one we care about is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SO_REUSEADDR</a:t>
            </a:r>
            <a:r>
              <a:rPr lang="en-US" dirty="0"/>
              <a:t> option</a:t>
            </a:r>
          </a:p>
          <a:p>
            <a:r>
              <a:rPr lang="en-US" dirty="0"/>
              <a:t>If a server crashes, it will have to wait for a timeout (a minute or so) to reconnect on the same port unless this option is set</a:t>
            </a:r>
          </a:p>
          <a:p>
            <a:pPr lvl="1"/>
            <a:r>
              <a:rPr lang="en-US" dirty="0"/>
              <a:t>A dead socket is taking up the 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105400"/>
            <a:ext cx="109728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value = 1;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//1 to turn on port reuse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setsockopt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socketFD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SOL_SOCKET, SO_REUSEADDR, &amp;value,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(value));</a:t>
            </a:r>
          </a:p>
        </p:txBody>
      </p:sp>
    </p:spTree>
    <p:extLst>
      <p:ext uri="{BB962C8B-B14F-4D97-AF65-F5344CB8AC3E}">
        <p14:creationId xmlns:p14="http://schemas.microsoft.com/office/powerpoint/2010/main" val="34631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we cast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93040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This is the basic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dirty="0"/>
              <a:t> used by socket functions: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often need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sockaddr_in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They start with the same bytes for family, we can cast without a problem</a:t>
            </a:r>
          </a:p>
          <a:p>
            <a:pPr lvl="1"/>
            <a:r>
              <a:rPr lang="en-US" dirty="0"/>
              <a:t>C has no inheritance, we can't use a child class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209800"/>
            <a:ext cx="109728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unsigned short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sa_family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//address family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char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sa_data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[14];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//14 bytes of address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10896600" cy="1828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sockaddr_in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short          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sin_family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AF_INET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unsigned short 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sin_port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e.g. </a:t>
            </a:r>
            <a:r>
              <a:rPr lang="en-US" sz="24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htons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(3490)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in_addr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sin_addr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  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4 bytes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char             </a:t>
            </a:r>
            <a:r>
              <a:rPr lang="en-US" sz="24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sin_zero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[8];  </a:t>
            </a:r>
            <a:r>
              <a:rPr lang="en-US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zero this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3280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make a client and connect it to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 acting as a server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We'll just print everything we get to the screen</a:t>
            </a:r>
          </a:p>
        </p:txBody>
      </p:sp>
    </p:spTree>
    <p:extLst>
      <p:ext uri="{BB962C8B-B14F-4D97-AF65-F5344CB8AC3E}">
        <p14:creationId xmlns:p14="http://schemas.microsoft.com/office/powerpoint/2010/main" val="40321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make a server and connect to it with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We'll just print everything we get to the screen</a:t>
            </a:r>
          </a:p>
        </p:txBody>
      </p:sp>
    </p:spTree>
    <p:extLst>
      <p:ext uri="{BB962C8B-B14F-4D97-AF65-F5344CB8AC3E}">
        <p14:creationId xmlns:p14="http://schemas.microsoft.com/office/powerpoint/2010/main" val="97449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711B-3F97-46D8-83D6-E4AB9665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Ticket Out the Door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CD94B-0D65-4F2D-B817-9CF42DC53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5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28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networking</a:t>
            </a:r>
          </a:p>
          <a:p>
            <a:r>
              <a:rPr lang="en-US" dirty="0"/>
              <a:t>File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Project 5</a:t>
            </a:r>
          </a:p>
          <a:p>
            <a:r>
              <a:rPr lang="en-US" dirty="0"/>
              <a:t>Read Chapters 14 and 15 of LPI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5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5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Quotes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9600" y="2133600"/>
            <a:ext cx="10972800" cy="3886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3600" i="1" dirty="0"/>
              <a:t>Besides a mathematical inclination, an exceptionally good mastery of one's native tongue is the most vital asset of a competent programmer.</a:t>
            </a:r>
          </a:p>
          <a:p>
            <a:pPr marL="118872" indent="0">
              <a:buNone/>
            </a:pPr>
            <a:r>
              <a:rPr lang="en-US" sz="3600" dirty="0"/>
              <a:t>	</a:t>
            </a:r>
          </a:p>
          <a:p>
            <a:pPr marL="118872" indent="0">
              <a:buNone/>
            </a:pPr>
            <a:r>
              <a:rPr lang="en-US" sz="3600" dirty="0"/>
              <a:t>	</a:t>
            </a:r>
            <a:r>
              <a:rPr lang="en-US" sz="3600" dirty="0" err="1"/>
              <a:t>Edsger</a:t>
            </a:r>
            <a:r>
              <a:rPr lang="en-US" sz="3600" dirty="0"/>
              <a:t> Dijkstra</a:t>
            </a:r>
          </a:p>
        </p:txBody>
      </p:sp>
    </p:spTree>
    <p:extLst>
      <p:ext uri="{BB962C8B-B14F-4D97-AF65-F5344CB8AC3E}">
        <p14:creationId xmlns:p14="http://schemas.microsoft.com/office/powerpoint/2010/main" val="13484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8062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OSI model is sort of a sham</a:t>
            </a:r>
          </a:p>
          <a:p>
            <a:pPr lvl="1"/>
            <a:r>
              <a:rPr lang="en-US" dirty="0"/>
              <a:t>It was invented after the Internet was already in use</a:t>
            </a:r>
          </a:p>
          <a:p>
            <a:pPr lvl="1"/>
            <a:r>
              <a:rPr lang="en-US" dirty="0"/>
              <a:t>You don't need all layers</a:t>
            </a:r>
          </a:p>
          <a:p>
            <a:pPr lvl="1"/>
            <a:r>
              <a:rPr lang="en-US" dirty="0"/>
              <a:t>Some people think this categorization is not useful</a:t>
            </a:r>
          </a:p>
          <a:p>
            <a:r>
              <a:rPr lang="en-US" dirty="0"/>
              <a:t>Most network communication uses TCP/IP</a:t>
            </a:r>
          </a:p>
          <a:p>
            <a:r>
              <a:rPr lang="en-US" dirty="0"/>
              <a:t>We can view TCP/IP as five layers: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3581400"/>
          <a:ext cx="11277600" cy="301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8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Responsibilities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Protocols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Prepare messages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User 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HTTP, FTP, </a:t>
                      </a:r>
                      <a:r>
                        <a:rPr lang="en-US" sz="2000" baseline="0" dirty="0"/>
                        <a:t>etc.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1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Convert messages to segments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Sequencing,</a:t>
                      </a:r>
                      <a:r>
                        <a:rPr lang="en-US" sz="2000" baseline="0" dirty="0"/>
                        <a:t> reliability, error correction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TCP or UDP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Convert segments to packets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Flow control, routing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4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Convert packets to frames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Point-to-point communication between devices on the same 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Ethernet, Wi-Fi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3929485"/>
                  </a:ext>
                </a:extLst>
              </a:tr>
              <a:tr h="3318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Physical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Transmit frames as bits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Data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9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TCP/IP connection between two hosts (computers) is defined by four things</a:t>
            </a:r>
          </a:p>
          <a:p>
            <a:pPr lvl="1"/>
            <a:r>
              <a:rPr lang="en-US" dirty="0"/>
              <a:t>Source IP</a:t>
            </a:r>
          </a:p>
          <a:p>
            <a:pPr lvl="1"/>
            <a:r>
              <a:rPr lang="en-US" dirty="0"/>
              <a:t>Source port</a:t>
            </a:r>
          </a:p>
          <a:p>
            <a:pPr lvl="1"/>
            <a:r>
              <a:rPr lang="en-US" dirty="0"/>
              <a:t>Destination IP</a:t>
            </a:r>
          </a:p>
          <a:p>
            <a:pPr lvl="1"/>
            <a:r>
              <a:rPr lang="en-US" dirty="0"/>
              <a:t>Destination port</a:t>
            </a:r>
          </a:p>
          <a:p>
            <a:r>
              <a:rPr lang="en-US" dirty="0"/>
              <a:t>One machine can be connected to many other machines, but the port numbers keep it straight</a:t>
            </a:r>
          </a:p>
        </p:txBody>
      </p:sp>
    </p:spTree>
    <p:extLst>
      <p:ext uri="{BB962C8B-B14F-4D97-AF65-F5344CB8AC3E}">
        <p14:creationId xmlns:p14="http://schemas.microsoft.com/office/powerpoint/2010/main" val="25952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port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Certain kinds of network communication are usually done on specific ports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20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21</a:t>
            </a:r>
            <a:r>
              <a:rPr lang="en-US" dirty="0"/>
              <a:t>:	File Transfer Protocol (FTP)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22</a:t>
            </a:r>
            <a:r>
              <a:rPr lang="en-US" dirty="0"/>
              <a:t>: 		Secure Shell (SSH)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23</a:t>
            </a:r>
            <a:r>
              <a:rPr lang="en-US" dirty="0"/>
              <a:t>: 		Telnet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25</a:t>
            </a:r>
            <a:r>
              <a:rPr lang="en-US" dirty="0"/>
              <a:t>:		Simple Mail Transfer Protocol (SMTP)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53</a:t>
            </a:r>
            <a:r>
              <a:rPr lang="en-US" dirty="0"/>
              <a:t>: 		Domain Name System (DNS) service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80</a:t>
            </a:r>
            <a:r>
              <a:rPr lang="en-US" dirty="0"/>
              <a:t>: 		Hypertext Transfer Protocol (HTTP)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110</a:t>
            </a:r>
            <a:r>
              <a:rPr lang="en-US" dirty="0"/>
              <a:t>:		Post Office Protocol (POP3)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443</a:t>
            </a:r>
            <a:r>
              <a:rPr lang="en-US" dirty="0"/>
              <a:t>:		HTTP Secure (HTTPS)</a:t>
            </a:r>
          </a:p>
        </p:txBody>
      </p:sp>
    </p:spTree>
    <p:extLst>
      <p:ext uri="{BB962C8B-B14F-4D97-AF65-F5344CB8AC3E}">
        <p14:creationId xmlns:p14="http://schemas.microsoft.com/office/powerpoint/2010/main" val="30222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on the Internet have addresses, not names</a:t>
            </a:r>
          </a:p>
          <a:p>
            <a:r>
              <a:rPr lang="en-US" b="1" dirty="0"/>
              <a:t>Google.com</a:t>
            </a:r>
            <a:r>
              <a:rPr lang="en-US" dirty="0"/>
              <a:t> is actually [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  <a:r>
              <a:rPr lang="en-US" dirty="0"/>
              <a:t>]</a:t>
            </a:r>
          </a:p>
          <a:p>
            <a:r>
              <a:rPr lang="en-US" b="1" dirty="0"/>
              <a:t>Google.com</a:t>
            </a:r>
            <a:r>
              <a:rPr lang="en-US" dirty="0"/>
              <a:t> is called a </a:t>
            </a:r>
            <a:r>
              <a:rPr lang="en-US" b="1" dirty="0"/>
              <a:t>domain</a:t>
            </a:r>
          </a:p>
          <a:p>
            <a:r>
              <a:rPr lang="en-US" dirty="0"/>
              <a:t>The Domain Name System or DNS turns the name into an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6792</TotalTime>
  <Words>2058</Words>
  <Application>Microsoft Office PowerPoint</Application>
  <PresentationFormat>Widescreen</PresentationFormat>
  <Paragraphs>304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Corbel</vt:lpstr>
      <vt:lpstr>Courier New</vt:lpstr>
      <vt:lpstr>Wingdings</vt:lpstr>
      <vt:lpstr>Wingdings 2</vt:lpstr>
      <vt:lpstr>Wingdings 3</vt:lpstr>
      <vt:lpstr>Module</vt:lpstr>
      <vt:lpstr>COMP 2400</vt:lpstr>
      <vt:lpstr>Last time</vt:lpstr>
      <vt:lpstr>Questions?</vt:lpstr>
      <vt:lpstr>Project 5 </vt:lpstr>
      <vt:lpstr>Quotes</vt:lpstr>
      <vt:lpstr>TCP/IP</vt:lpstr>
      <vt:lpstr>TCP/IP</vt:lpstr>
      <vt:lpstr>Common port numbers</vt:lpstr>
      <vt:lpstr>IP addresses</vt:lpstr>
      <vt:lpstr>IPv4</vt:lpstr>
      <vt:lpstr>IPv6</vt:lpstr>
      <vt:lpstr>Netcat</vt:lpstr>
      <vt:lpstr>nc as a client</vt:lpstr>
      <vt:lpstr>nc as a server</vt:lpstr>
      <vt:lpstr>nc as both!</vt:lpstr>
      <vt:lpstr>Sockets</vt:lpstr>
      <vt:lpstr>Sockets</vt:lpstr>
      <vt:lpstr>Includes</vt:lpstr>
      <vt:lpstr>socket()</vt:lpstr>
      <vt:lpstr>Now you've got a socket…</vt:lpstr>
      <vt:lpstr>PowerPoint Presentation</vt:lpstr>
      <vt:lpstr>Client</vt:lpstr>
      <vt:lpstr>Making an address for a client</vt:lpstr>
      <vt:lpstr>Sending</vt:lpstr>
      <vt:lpstr>Receiving</vt:lpstr>
      <vt:lpstr>Servers</vt:lpstr>
      <vt:lpstr>Bind</vt:lpstr>
      <vt:lpstr>Listening</vt:lpstr>
      <vt:lpstr>Accept</vt:lpstr>
      <vt:lpstr>setsockopt()</vt:lpstr>
      <vt:lpstr>Why do we cast to sockaddr*?</vt:lpstr>
      <vt:lpstr>Example 1</vt:lpstr>
      <vt:lpstr>Example 2</vt:lpstr>
      <vt:lpstr>Ticket Out the Door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854</cp:revision>
  <dcterms:created xsi:type="dcterms:W3CDTF">2009-08-24T20:26:10Z</dcterms:created>
  <dcterms:modified xsi:type="dcterms:W3CDTF">2025-04-02T16:32:55Z</dcterms:modified>
</cp:coreProperties>
</file>